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trictFirstAndLastChars="0" saveSubsetFonts="1" autoCompressPictures="0">
  <p:sldMasterIdLst>
    <p:sldMasterId id="2147483654" r:id="rId1"/>
  </p:sldMasterIdLst>
  <p:notesMasterIdLst>
    <p:notesMasterId r:id="rId2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7EA9D201-DE32-42F7-8B2A-471F48B38177}">
  <a:tblStyle styleId="{7EA9D201-DE32-42F7-8B2A-471F48B38177}" styleName="Table_0">
    <a:wholeTbl>
      <a:tcStyle>
        <a:tcBdr>
          <a:left>
            <a:ln w="9525" cap="flat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96" y="-22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4" name="Shape 7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27" name="Shape 12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Shape 13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33" name="Shape 13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Shape 13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39" name="Shape 13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Shape 14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45" name="Shape 14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Shape 15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51" name="Shape 15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Shape 15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57" name="Shape 15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Shape 16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63" name="Shape 16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Shape 16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69" name="Shape 16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Shape 17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75" name="Shape 17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Shape 18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81" name="Shape 1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9" name="Shape 7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85" name="Shape 8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1" name="Shape 9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7" name="Shape 9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9" name="Shape 10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5" name="Shape 11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21" name="Shape 12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/>
        </p:nvSpPr>
        <p:spPr>
          <a:xfrm>
            <a:off x="0" y="1200150"/>
            <a:ext cx="9144000" cy="2743199"/>
          </a:xfrm>
          <a:prstGeom prst="rect">
            <a:avLst/>
          </a:prstGeom>
          <a:solidFill>
            <a:schemeClr val="dk1">
              <a:alpha val="2000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grpSp>
        <p:nvGrpSpPr>
          <p:cNvPr id="9" name="Shape 9"/>
          <p:cNvGrpSpPr/>
          <p:nvPr/>
        </p:nvGrpSpPr>
        <p:grpSpPr>
          <a:xfrm>
            <a:off x="0" y="-1078"/>
            <a:ext cx="1827407" cy="5144627"/>
            <a:chOff x="0" y="-1438"/>
            <a:chExt cx="798029" cy="6859503"/>
          </a:xfrm>
        </p:grpSpPr>
        <p:sp>
          <p:nvSpPr>
            <p:cNvPr id="10" name="Shape 10"/>
            <p:cNvSpPr/>
            <p:nvPr/>
          </p:nvSpPr>
          <p:spPr>
            <a:xfrm>
              <a:off x="0" y="-1438"/>
              <a:ext cx="798029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" name="Shape 11"/>
            <p:cNvSpPr/>
            <p:nvPr/>
          </p:nvSpPr>
          <p:spPr>
            <a:xfrm>
              <a:off x="0" y="0"/>
              <a:ext cx="399014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12" name="Shape 12"/>
          <p:cNvGrpSpPr/>
          <p:nvPr/>
        </p:nvGrpSpPr>
        <p:grpSpPr>
          <a:xfrm flipH="1">
            <a:off x="7316591" y="0"/>
            <a:ext cx="1827407" cy="5144627"/>
            <a:chOff x="0" y="-1438"/>
            <a:chExt cx="798029" cy="6859503"/>
          </a:xfrm>
        </p:grpSpPr>
        <p:sp>
          <p:nvSpPr>
            <p:cNvPr id="13" name="Shape 13"/>
            <p:cNvSpPr/>
            <p:nvPr/>
          </p:nvSpPr>
          <p:spPr>
            <a:xfrm>
              <a:off x="0" y="-1438"/>
              <a:ext cx="798029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20000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4" name="Shape 14"/>
            <p:cNvSpPr/>
            <p:nvPr/>
          </p:nvSpPr>
          <p:spPr>
            <a:xfrm>
              <a:off x="0" y="0"/>
              <a:ext cx="399014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15" name="Shape 15"/>
          <p:cNvSpPr txBox="1">
            <a:spLocks noGrp="1"/>
          </p:cNvSpPr>
          <p:nvPr>
            <p:ph type="ctrTitle"/>
          </p:nvPr>
        </p:nvSpPr>
        <p:spPr>
          <a:xfrm>
            <a:off x="685800" y="1568184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subTitle" idx="1"/>
          </p:nvPr>
        </p:nvSpPr>
        <p:spPr>
          <a:xfrm>
            <a:off x="685800" y="2914650"/>
            <a:ext cx="7772400" cy="6585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1pPr>
            <a:lvl2pPr algn="ctr">
              <a:spcBef>
                <a:spcPts val="0"/>
              </a:spcBef>
              <a:buClr>
                <a:schemeClr val="lt2"/>
              </a:buClr>
              <a:buNone/>
              <a:defRPr>
                <a:solidFill>
                  <a:schemeClr val="lt2"/>
                </a:solidFill>
              </a:defRPr>
            </a:lvl2pPr>
            <a:lvl3pPr algn="ctr">
              <a:spcBef>
                <a:spcPts val="0"/>
              </a:spcBef>
              <a:buClr>
                <a:schemeClr val="lt2"/>
              </a:buClr>
              <a:buNone/>
              <a:defRPr>
                <a:solidFill>
                  <a:schemeClr val="lt2"/>
                </a:solidFill>
              </a:defRPr>
            </a:lvl3pPr>
            <a:lvl4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4pPr>
            <a:lvl5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5pPr>
            <a:lvl6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6pPr>
            <a:lvl7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7pPr>
            <a:lvl8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8pPr>
            <a:lvl9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>
                <a:solidFill>
                  <a:schemeClr val="lt2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/>
        </p:nvSpPr>
        <p:spPr>
          <a:xfrm>
            <a:off x="0" y="-1078"/>
            <a:ext cx="9144000" cy="1144199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grpSp>
        <p:nvGrpSpPr>
          <p:cNvPr id="19" name="Shape 19"/>
          <p:cNvGrpSpPr/>
          <p:nvPr/>
        </p:nvGrpSpPr>
        <p:grpSpPr>
          <a:xfrm>
            <a:off x="0" y="-1078"/>
            <a:ext cx="649180" cy="5144627"/>
            <a:chOff x="0" y="-1438"/>
            <a:chExt cx="649180" cy="6859503"/>
          </a:xfrm>
        </p:grpSpPr>
        <p:sp>
          <p:nvSpPr>
            <p:cNvPr id="20" name="Shape 20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5A6378">
                <a:alpha val="9803"/>
              </a:srgb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1" name="Shape 21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22" name="Shape 22"/>
          <p:cNvGrpSpPr/>
          <p:nvPr/>
        </p:nvGrpSpPr>
        <p:grpSpPr>
          <a:xfrm flipH="1">
            <a:off x="8494493" y="0"/>
            <a:ext cx="649180" cy="5144627"/>
            <a:chOff x="0" y="-1438"/>
            <a:chExt cx="649180" cy="6859503"/>
          </a:xfrm>
        </p:grpSpPr>
        <p:sp>
          <p:nvSpPr>
            <p:cNvPr id="23" name="Shape 23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5A6378">
                <a:alpha val="9803"/>
              </a:srgb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4" name="Shape 24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25" name="Shape 25"/>
          <p:cNvSpPr/>
          <p:nvPr/>
        </p:nvSpPr>
        <p:spPr>
          <a:xfrm>
            <a:off x="0" y="4743450"/>
            <a:ext cx="9144000" cy="401099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/>
        </p:nvSpPr>
        <p:spPr>
          <a:xfrm>
            <a:off x="0" y="-1078"/>
            <a:ext cx="9144000" cy="1144199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grpSp>
        <p:nvGrpSpPr>
          <p:cNvPr id="30" name="Shape 30"/>
          <p:cNvGrpSpPr/>
          <p:nvPr/>
        </p:nvGrpSpPr>
        <p:grpSpPr>
          <a:xfrm>
            <a:off x="0" y="-1078"/>
            <a:ext cx="649180" cy="5144627"/>
            <a:chOff x="0" y="-1438"/>
            <a:chExt cx="649180" cy="6859503"/>
          </a:xfrm>
        </p:grpSpPr>
        <p:sp>
          <p:nvSpPr>
            <p:cNvPr id="31" name="Shape 31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2" name="Shape 32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33" name="Shape 33"/>
          <p:cNvGrpSpPr/>
          <p:nvPr/>
        </p:nvGrpSpPr>
        <p:grpSpPr>
          <a:xfrm flipH="1">
            <a:off x="8494493" y="0"/>
            <a:ext cx="649180" cy="5144627"/>
            <a:chOff x="0" y="-1438"/>
            <a:chExt cx="649180" cy="6859503"/>
          </a:xfrm>
        </p:grpSpPr>
        <p:sp>
          <p:nvSpPr>
            <p:cNvPr id="34" name="Shape 34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5A6378">
                <a:alpha val="9803"/>
              </a:srgb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5" name="Shape 35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36" name="Shape 36"/>
          <p:cNvSpPr/>
          <p:nvPr/>
        </p:nvSpPr>
        <p:spPr>
          <a:xfrm>
            <a:off x="0" y="4743450"/>
            <a:ext cx="9144000" cy="401099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8" name="Shape 3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/>
          <p:nvPr/>
        </p:nvSpPr>
        <p:spPr>
          <a:xfrm>
            <a:off x="0" y="-1078"/>
            <a:ext cx="9144000" cy="1144199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grpSp>
        <p:nvGrpSpPr>
          <p:cNvPr id="42" name="Shape 42"/>
          <p:cNvGrpSpPr/>
          <p:nvPr/>
        </p:nvGrpSpPr>
        <p:grpSpPr>
          <a:xfrm>
            <a:off x="0" y="-1078"/>
            <a:ext cx="649180" cy="5144627"/>
            <a:chOff x="0" y="-1438"/>
            <a:chExt cx="649180" cy="6859503"/>
          </a:xfrm>
        </p:grpSpPr>
        <p:sp>
          <p:nvSpPr>
            <p:cNvPr id="43" name="Shape 43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4" name="Shape 44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45" name="Shape 45"/>
          <p:cNvGrpSpPr/>
          <p:nvPr/>
        </p:nvGrpSpPr>
        <p:grpSpPr>
          <a:xfrm flipH="1">
            <a:off x="8494493" y="0"/>
            <a:ext cx="649180" cy="5144627"/>
            <a:chOff x="0" y="-1438"/>
            <a:chExt cx="649180" cy="6859503"/>
          </a:xfrm>
        </p:grpSpPr>
        <p:sp>
          <p:nvSpPr>
            <p:cNvPr id="46" name="Shape 46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7" name="Shape 47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48" name="Shape 48"/>
          <p:cNvSpPr/>
          <p:nvPr/>
        </p:nvSpPr>
        <p:spPr>
          <a:xfrm>
            <a:off x="0" y="4743450"/>
            <a:ext cx="9144000" cy="401099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49" name="Shape 4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/>
        </p:nvSpPr>
        <p:spPr>
          <a:xfrm>
            <a:off x="0" y="-1078"/>
            <a:ext cx="9144000" cy="1144199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grpSp>
        <p:nvGrpSpPr>
          <p:cNvPr id="52" name="Shape 52"/>
          <p:cNvGrpSpPr/>
          <p:nvPr/>
        </p:nvGrpSpPr>
        <p:grpSpPr>
          <a:xfrm>
            <a:off x="0" y="-1078"/>
            <a:ext cx="649180" cy="5144627"/>
            <a:chOff x="0" y="-1438"/>
            <a:chExt cx="649180" cy="6859503"/>
          </a:xfrm>
        </p:grpSpPr>
        <p:sp>
          <p:nvSpPr>
            <p:cNvPr id="53" name="Shape 53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4" name="Shape 54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55" name="Shape 55"/>
          <p:cNvGrpSpPr/>
          <p:nvPr/>
        </p:nvGrpSpPr>
        <p:grpSpPr>
          <a:xfrm flipH="1">
            <a:off x="8494493" y="0"/>
            <a:ext cx="649180" cy="5144627"/>
            <a:chOff x="0" y="-1438"/>
            <a:chExt cx="649180" cy="6859503"/>
          </a:xfrm>
        </p:grpSpPr>
        <p:sp>
          <p:nvSpPr>
            <p:cNvPr id="56" name="Shape 56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7" name="Shape 57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58" name="Shape 58"/>
          <p:cNvSpPr/>
          <p:nvPr/>
        </p:nvSpPr>
        <p:spPr>
          <a:xfrm>
            <a:off x="0" y="4743450"/>
            <a:ext cx="9144000" cy="401099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body" idx="1"/>
          </p:nvPr>
        </p:nvSpPr>
        <p:spPr>
          <a:xfrm>
            <a:off x="457200" y="4406309"/>
            <a:ext cx="8229600" cy="5195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1800">
                <a:solidFill>
                  <a:schemeClr val="lt2"/>
                </a:solidFill>
              </a:defRPr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/>
          <p:nvPr/>
        </p:nvSpPr>
        <p:spPr>
          <a:xfrm>
            <a:off x="0" y="-1078"/>
            <a:ext cx="9144000" cy="1144199"/>
          </a:xfrm>
          <a:prstGeom prst="rect">
            <a:avLst/>
          </a:prstGeom>
          <a:solidFill>
            <a:schemeClr val="dk2">
              <a:alpha val="2000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grpSp>
        <p:nvGrpSpPr>
          <p:cNvPr id="62" name="Shape 62"/>
          <p:cNvGrpSpPr/>
          <p:nvPr/>
        </p:nvGrpSpPr>
        <p:grpSpPr>
          <a:xfrm>
            <a:off x="0" y="-1078"/>
            <a:ext cx="649180" cy="5144627"/>
            <a:chOff x="0" y="-1438"/>
            <a:chExt cx="649180" cy="6859503"/>
          </a:xfrm>
        </p:grpSpPr>
        <p:sp>
          <p:nvSpPr>
            <p:cNvPr id="63" name="Shape 63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4" name="Shape 64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65" name="Shape 65"/>
          <p:cNvGrpSpPr/>
          <p:nvPr/>
        </p:nvGrpSpPr>
        <p:grpSpPr>
          <a:xfrm flipH="1">
            <a:off x="8494493" y="0"/>
            <a:ext cx="649180" cy="5144627"/>
            <a:chOff x="0" y="-1438"/>
            <a:chExt cx="649180" cy="6859503"/>
          </a:xfrm>
        </p:grpSpPr>
        <p:sp>
          <p:nvSpPr>
            <p:cNvPr id="66" name="Shape 66"/>
            <p:cNvSpPr/>
            <p:nvPr/>
          </p:nvSpPr>
          <p:spPr>
            <a:xfrm>
              <a:off x="0" y="-1438"/>
              <a:ext cx="649180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7" name="Shape 67"/>
            <p:cNvSpPr/>
            <p:nvPr/>
          </p:nvSpPr>
          <p:spPr>
            <a:xfrm>
              <a:off x="0" y="0"/>
              <a:ext cx="500331" cy="6858065"/>
            </a:xfrm>
            <a:custGeom>
              <a:avLst/>
              <a:gdLst/>
              <a:ahLst/>
              <a:cxnLst/>
              <a:rect l="0" t="0" r="0" b="0"/>
              <a:pathLst>
                <a:path w="500332" h="6875253" extrusionOk="0">
                  <a:moveTo>
                    <a:pt x="0" y="0"/>
                  </a:moveTo>
                  <a:lnTo>
                    <a:pt x="500332" y="0"/>
                  </a:lnTo>
                  <a:lnTo>
                    <a:pt x="301925" y="6875253"/>
                  </a:lnTo>
                  <a:lnTo>
                    <a:pt x="0" y="68752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dk2">
                <a:alpha val="9803"/>
              </a:schemeClr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68" name="Shape 68"/>
          <p:cNvSpPr/>
          <p:nvPr/>
        </p:nvSpPr>
        <p:spPr>
          <a:xfrm>
            <a:off x="0" y="4743450"/>
            <a:ext cx="9144000" cy="401099"/>
          </a:xfrm>
          <a:prstGeom prst="rect">
            <a:avLst/>
          </a:prstGeom>
          <a:solidFill>
            <a:schemeClr val="dk1">
              <a:alpha val="14901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AEFFCE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z="3600" b="1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z="3600" b="1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z="3600" b="1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z="3600" b="1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z="3600" b="1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z="3600" b="1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z="3600" b="1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z="3600" b="1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sz="3600" b="1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600"/>
              </a:spcBef>
              <a:buClr>
                <a:schemeClr val="lt1"/>
              </a:buClr>
              <a:buSzPct val="100000"/>
              <a:buFont typeface="Trebuchet MS"/>
              <a:defRPr sz="30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>
              <a:spcBef>
                <a:spcPts val="480"/>
              </a:spcBef>
              <a:buClr>
                <a:schemeClr val="lt1"/>
              </a:buClr>
              <a:buSzPct val="100000"/>
              <a:buFont typeface="Trebuchet MS"/>
              <a:defRPr sz="24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>
              <a:spcBef>
                <a:spcPts val="480"/>
              </a:spcBef>
              <a:buClr>
                <a:schemeClr val="lt1"/>
              </a:buClr>
              <a:buSzPct val="100000"/>
              <a:buFont typeface="Trebuchet MS"/>
              <a:defRPr sz="24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>
              <a:spcBef>
                <a:spcPts val="360"/>
              </a:spcBef>
              <a:buClr>
                <a:schemeClr val="lt1"/>
              </a:buClr>
              <a:buSzPct val="100000"/>
              <a:buFont typeface="Trebuchet MS"/>
              <a:defRPr sz="18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 txBox="1">
            <a:spLocks noGrp="1"/>
          </p:cNvSpPr>
          <p:nvPr>
            <p:ph type="ctrTitle"/>
          </p:nvPr>
        </p:nvSpPr>
        <p:spPr>
          <a:xfrm>
            <a:off x="685800" y="1568184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Jeopardy</a:t>
            </a:r>
          </a:p>
        </p:txBody>
      </p:sp>
      <p:sp>
        <p:nvSpPr>
          <p:cNvPr id="71" name="Shape 71"/>
          <p:cNvSpPr txBox="1">
            <a:spLocks noGrp="1"/>
          </p:cNvSpPr>
          <p:nvPr>
            <p:ph type="subTitle" idx="1"/>
          </p:nvPr>
        </p:nvSpPr>
        <p:spPr>
          <a:xfrm>
            <a:off x="685800" y="2914650"/>
            <a:ext cx="7772400" cy="658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Computer Fundamentals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CPU</a:t>
            </a:r>
          </a:p>
        </p:txBody>
      </p:sp>
      <p:sp>
        <p:nvSpPr>
          <p:cNvPr id="124" name="Shape 12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circuit programming unit?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circuit processing unit?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central programming unit?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central processing unit?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LCD</a:t>
            </a:r>
          </a:p>
        </p:txBody>
      </p:sp>
      <p:sp>
        <p:nvSpPr>
          <p:cNvPr id="130" name="Shape 13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linear cathode display?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liquid crystal display?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linear crystal display?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liquid cathode display?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Shape 13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Facebook</a:t>
            </a:r>
          </a:p>
        </p:txBody>
      </p:sp>
      <p:sp>
        <p:nvSpPr>
          <p:cNvPr id="136" name="Shape 13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an example of an online social network?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an example of an online wiki site?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an example of an online blog?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an example of computer forensics?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Shape 14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Podcast</a:t>
            </a:r>
          </a:p>
        </p:txBody>
      </p:sp>
      <p:sp>
        <p:nvSpPr>
          <p:cNvPr id="142" name="Shape 142"/>
          <p:cNvSpPr txBox="1">
            <a:spLocks noGrp="1"/>
          </p:cNvSpPr>
          <p:nvPr>
            <p:ph type="body" idx="1"/>
          </p:nvPr>
        </p:nvSpPr>
        <p:spPr>
          <a:xfrm>
            <a:off x="457200" y="962575"/>
            <a:ext cx="8229600" cy="39632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radio type program that can be downloaded on demand from the Internet?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group of websites that allow content to be modified?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social network for teens?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online real time communication between employees of a company? 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Shape 14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Bonus Question</a:t>
            </a:r>
          </a:p>
        </p:txBody>
      </p:sp>
      <p:sp>
        <p:nvSpPr>
          <p:cNvPr id="148" name="Shape 14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Place between</a:t>
            </a:r>
          </a:p>
          <a:p>
            <a:pPr rtl="0"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0-1000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Continue</a:t>
            </a:r>
          </a:p>
        </p:txBody>
      </p:sp>
    </p:spTree>
  </p:cSld>
  <p:clrMapOvr>
    <a:masterClrMapping/>
  </p:clrMapOvr>
  <p:transition spd="slow">
    <p:cut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hape 15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Cybercrime</a:t>
            </a:r>
          </a:p>
        </p:txBody>
      </p:sp>
      <p:sp>
        <p:nvSpPr>
          <p:cNvPr id="154" name="Shape 15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stealing computers?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criminal activity through the use of computers and/or the Internet?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using your work computer for personal business?</a:t>
            </a:r>
          </a:p>
          <a:p>
            <a:pPr marL="457200" lvl="0" indent="-41910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following someone into a secure area as if your were authorized to be there?                                      </a:t>
            </a: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Shape 15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Information</a:t>
            </a:r>
          </a:p>
        </p:txBody>
      </p:sp>
      <p:sp>
        <p:nvSpPr>
          <p:cNvPr id="160" name="Shape 16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data processing device?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representation of a fact or figure?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are discrete countable units?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data that is organized, processed and has value?</a:t>
            </a:r>
          </a:p>
          <a:p>
            <a:pPr lvl="0" rt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Shape 16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Bonus Question</a:t>
            </a:r>
          </a:p>
        </p:txBody>
      </p:sp>
      <p:sp>
        <p:nvSpPr>
          <p:cNvPr id="166" name="Shape 16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Place between</a:t>
            </a:r>
          </a:p>
          <a:p>
            <a:pPr rtl="0"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0-1000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Continue</a:t>
            </a:r>
          </a:p>
        </p:txBody>
      </p:sp>
    </p:spTree>
  </p:cSld>
  <p:clrMapOvr>
    <a:masterClrMapping/>
  </p:clrMapOvr>
  <p:transition spd="slow">
    <p:cut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Shape 17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Smart phone</a:t>
            </a:r>
          </a:p>
        </p:txBody>
      </p:sp>
      <p:sp>
        <p:nvSpPr>
          <p:cNvPr id="172" name="Shape 17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an Apple iphone?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Kindle?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Nook?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Sony Reader?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Shape 17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Flashdrive</a:t>
            </a:r>
          </a:p>
        </p:txBody>
      </p:sp>
      <p:sp>
        <p:nvSpPr>
          <p:cNvPr id="178" name="Shape 17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another name for the hard drive?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storage device built into the computer?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portable storage device often referred to as a thumb drive?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type of optical storage device?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6" name="Shape 76"/>
          <p:cNvGraphicFramePr/>
          <p:nvPr/>
        </p:nvGraphicFramePr>
        <p:xfrm>
          <a:off x="48300" y="62025"/>
          <a:ext cx="9086375" cy="5063800"/>
        </p:xfrm>
        <a:graphic>
          <a:graphicData uri="http://schemas.openxmlformats.org/drawingml/2006/table">
            <a:tbl>
              <a:tblPr>
                <a:noFill/>
                <a:tableStyleId>{7EA9D201-DE32-42F7-8B2A-471F48B38177}</a:tableStyleId>
              </a:tblPr>
              <a:tblGrid>
                <a:gridCol w="1817275"/>
                <a:gridCol w="1817275"/>
                <a:gridCol w="1817275"/>
                <a:gridCol w="1817275"/>
                <a:gridCol w="1817275"/>
              </a:tblGrid>
              <a:tr h="1728700"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buNone/>
                      </a:pPr>
                      <a:r>
                        <a:rPr lang="en" sz="2400"/>
                        <a:t>Computer Basics</a:t>
                      </a:r>
                    </a:p>
                  </a:txBody>
                  <a:tcPr marL="91425" marR="91425" marT="91425" marB="91425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rPr lang="en" sz="2400"/>
                        <a:t>Definitions</a:t>
                      </a:r>
                    </a:p>
                  </a:txBody>
                  <a:tcPr marL="91425" marR="91425" marT="91425" marB="91425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rPr lang="en" sz="2000"/>
                        <a:t>Abbreviations</a:t>
                      </a:r>
                    </a:p>
                  </a:txBody>
                  <a:tcPr marL="91425" marR="91425" marT="91425" marB="91425" anchor="ctr"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0"/>
                        </a:spcBef>
                        <a:buNone/>
                      </a:pPr>
                      <a:r>
                        <a:rPr lang="en" sz="2400"/>
                        <a:t>Computers &amp; Society</a:t>
                      </a:r>
                    </a:p>
                  </a:txBody>
                  <a:tcPr marL="91425" marR="91425" marT="91425" marB="91425" anchor="ctr">
                    <a:solidFill>
                      <a:srgbClr val="FF00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0"/>
                        </a:spcBef>
                        <a:buNone/>
                      </a:pPr>
                      <a:r>
                        <a:rPr lang="en" sz="2400"/>
                        <a:t>Potpourri</a:t>
                      </a:r>
                    </a:p>
                  </a:txBody>
                  <a:tcPr marL="91425" marR="91425" marT="91425" marB="91425" anchor="ctr">
                    <a:solidFill>
                      <a:srgbClr val="00FFFF"/>
                    </a:solidFill>
                  </a:tcPr>
                </a:tc>
              </a:tr>
              <a:tr h="1111700"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100</a:t>
                      </a:r>
                    </a:p>
                  </a:txBody>
                  <a:tcPr marL="91425" marR="91425" marT="91425" marB="91425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100</a:t>
                      </a:r>
                    </a:p>
                  </a:txBody>
                  <a:tcPr marL="91425" marR="91425" marT="91425" marB="91425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100</a:t>
                      </a:r>
                    </a:p>
                  </a:txBody>
                  <a:tcPr marL="91425" marR="91425" marT="91425" marB="91425" anchor="ctr"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100</a:t>
                      </a:r>
                    </a:p>
                  </a:txBody>
                  <a:tcPr marL="91425" marR="91425" marT="91425" marB="91425" anchor="ctr">
                    <a:solidFill>
                      <a:srgbClr val="FF00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100</a:t>
                      </a:r>
                    </a:p>
                  </a:txBody>
                  <a:tcPr marL="91425" marR="91425" marT="91425" marB="91425" anchor="ctr">
                    <a:solidFill>
                      <a:srgbClr val="00FFFF"/>
                    </a:solidFill>
                  </a:tcPr>
                </a:tc>
              </a:tr>
              <a:tr h="1111700"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200</a:t>
                      </a:r>
                    </a:p>
                  </a:txBody>
                  <a:tcPr marL="91425" marR="91425" marT="91425" marB="91425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200</a:t>
                      </a:r>
                    </a:p>
                  </a:txBody>
                  <a:tcPr marL="91425" marR="91425" marT="91425" marB="91425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200</a:t>
                      </a:r>
                    </a:p>
                  </a:txBody>
                  <a:tcPr marL="91425" marR="91425" marT="91425" marB="91425" anchor="ctr"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200</a:t>
                      </a:r>
                    </a:p>
                  </a:txBody>
                  <a:tcPr marL="91425" marR="91425" marT="91425" marB="91425" anchor="ctr">
                    <a:solidFill>
                      <a:srgbClr val="FF00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200</a:t>
                      </a:r>
                    </a:p>
                  </a:txBody>
                  <a:tcPr marL="91425" marR="91425" marT="91425" marB="91425" anchor="ctr">
                    <a:solidFill>
                      <a:srgbClr val="00FFFF"/>
                    </a:solidFill>
                  </a:tcPr>
                </a:tc>
              </a:tr>
              <a:tr h="1111700"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300</a:t>
                      </a:r>
                    </a:p>
                  </a:txBody>
                  <a:tcPr marL="91425" marR="91425" marT="91425" marB="91425" anchor="ctr"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300</a:t>
                      </a:r>
                    </a:p>
                  </a:txBody>
                  <a:tcPr marL="91425" marR="91425" marT="91425" marB="91425" anchor="ctr"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300</a:t>
                      </a:r>
                    </a:p>
                  </a:txBody>
                  <a:tcPr marL="91425" marR="91425" marT="91425" marB="91425" anchor="ctr"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300</a:t>
                      </a:r>
                    </a:p>
                  </a:txBody>
                  <a:tcPr marL="91425" marR="91425" marT="91425" marB="91425" anchor="ctr">
                    <a:solidFill>
                      <a:srgbClr val="FF00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u="sng">
                          <a:solidFill>
                            <a:schemeClr val="hlink"/>
                          </a:solidFill>
                          <a:hlinkClick r:id=""/>
                        </a:rPr>
                        <a:t>300</a:t>
                      </a:r>
                    </a:p>
                  </a:txBody>
                  <a:tcPr marL="91425" marR="91425" marT="91425" marB="91425" anchor="ctr">
                    <a:solidFill>
                      <a:srgbClr val="00FFF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</a:rPr>
              <a:t>Types of personal computers</a:t>
            </a:r>
          </a:p>
        </p:txBody>
      </p:sp>
      <p:sp>
        <p:nvSpPr>
          <p:cNvPr id="82" name="Shape 8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chemeClr val="dk1"/>
                </a:solidFill>
              </a:rPr>
              <a:t>What are operating systems and RAM?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chemeClr val="dk1"/>
                </a:solidFill>
              </a:rPr>
              <a:t>What are notebooks and desktops?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chemeClr val="dk1"/>
                </a:solidFill>
              </a:rPr>
              <a:t>What are mainframes and supercomputers?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chemeClr val="dk1"/>
                </a:solidFill>
              </a:rPr>
              <a:t>What are servers and notebooks?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 sz="3000" b="0">
                <a:solidFill>
                  <a:schemeClr val="dk1"/>
                </a:solidFill>
              </a:rPr>
              <a:t>Input devices</a:t>
            </a:r>
          </a:p>
        </p:txBody>
      </p:sp>
      <p:sp>
        <p:nvSpPr>
          <p:cNvPr id="88" name="Shape 8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are speakers and a printer?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are a CPU and a keyboard?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are speakers and a mouse?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are the mouse and keyboard?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 txBox="1">
            <a:spLocks noGrp="1"/>
          </p:cNvSpPr>
          <p:nvPr>
            <p:ph type="title"/>
          </p:nvPr>
        </p:nvSpPr>
        <p:spPr>
          <a:xfrm>
            <a:off x="301425" y="205975"/>
            <a:ext cx="8711699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Four Major Functions of the Computer</a:t>
            </a:r>
          </a:p>
        </p:txBody>
      </p:sp>
      <p:sp>
        <p:nvSpPr>
          <p:cNvPr id="94" name="Shape 94"/>
          <p:cNvSpPr txBox="1">
            <a:spLocks noGrp="1"/>
          </p:cNvSpPr>
          <p:nvPr>
            <p:ph type="body" idx="1"/>
          </p:nvPr>
        </p:nvSpPr>
        <p:spPr>
          <a:xfrm>
            <a:off x="223625" y="986225"/>
            <a:ext cx="8463299" cy="39434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chemeClr val="dk1"/>
                </a:solidFill>
              </a:rPr>
              <a:t>What is input, processing, math and storage?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chemeClr val="dk1"/>
                </a:solidFill>
              </a:rPr>
              <a:t>What is processing, arithmetic, output and storage?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chemeClr val="dk1"/>
                </a:solidFill>
              </a:rPr>
              <a:t>What is input, processing, output and storage?</a:t>
            </a:r>
          </a:p>
          <a:p>
            <a:pPr marL="457200" lvl="0" indent="-419100" rtl="0">
              <a:spcBef>
                <a:spcPts val="0"/>
              </a:spcBef>
              <a:buClr>
                <a:schemeClr val="dk1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chemeClr val="dk1"/>
                </a:solidFill>
              </a:rPr>
              <a:t>What is input, solving problems, arithmetic and storage?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Mainframe</a:t>
            </a:r>
          </a:p>
        </p:txBody>
      </p:sp>
      <p:sp>
        <p:nvSpPr>
          <p:cNvPr id="100" name="Shape 100"/>
          <p:cNvSpPr txBox="1">
            <a:spLocks noGrp="1"/>
          </p:cNvSpPr>
          <p:nvPr>
            <p:ph type="body" idx="1"/>
          </p:nvPr>
        </p:nvSpPr>
        <p:spPr>
          <a:xfrm>
            <a:off x="311150" y="1200150"/>
            <a:ext cx="8375699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outer shell of a notebook computer?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mid-sized server?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an ultrafast system to process scientific data?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large expensive computer that serves hundreds of clients at the same time?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Data</a:t>
            </a:r>
          </a:p>
        </p:txBody>
      </p:sp>
      <p:sp>
        <p:nvSpPr>
          <p:cNvPr id="106" name="Shape 10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device to enter information into a computer?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are raw facts?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are facts in a useful format?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set of instructions used by a computer?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Byte</a:t>
            </a:r>
          </a:p>
        </p:txBody>
      </p:sp>
      <p:sp>
        <p:nvSpPr>
          <p:cNvPr id="112" name="Shape 11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logical group of 10 bits?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a logical group of 8 bits?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the smallest unit of digital information?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the largest unit of digital information?</a:t>
            </a:r>
          </a:p>
          <a:p>
            <a:pPr lvl="0" rt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  <a:p>
            <a:pPr>
              <a:spcBef>
                <a:spcPts val="0"/>
              </a:spcBef>
              <a:buNone/>
            </a:pPr>
            <a:endParaRPr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>
                <a:solidFill>
                  <a:srgbClr val="000000"/>
                </a:solidFill>
              </a:rPr>
              <a:t>RAM</a:t>
            </a:r>
          </a:p>
        </p:txBody>
      </p:sp>
      <p:sp>
        <p:nvSpPr>
          <p:cNvPr id="118" name="Shape 11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random access memory?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read access memory?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random address memory?</a:t>
            </a:r>
          </a:p>
          <a:p>
            <a:pPr marL="457200" lvl="0" indent="-419100" rtl="0">
              <a:spcBef>
                <a:spcPts val="0"/>
              </a:spcBef>
              <a:buClr>
                <a:srgbClr val="000000"/>
              </a:buClr>
              <a:buSzPct val="100000"/>
              <a:buFont typeface="Trebuchet MS"/>
              <a:buAutoNum type="alphaUcPeriod"/>
            </a:pPr>
            <a:r>
              <a:rPr lang="en">
                <a:solidFill>
                  <a:srgbClr val="000000"/>
                </a:solidFill>
              </a:rPr>
              <a:t>What is read address memory?</a:t>
            </a:r>
          </a:p>
          <a:p>
            <a:pPr lv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"/>
              </a:rPr>
              <a:t>Slide 2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spotlight">
  <a:themeElements>
    <a:clrScheme name="Custom 439">
      <a:dk1>
        <a:srgbClr val="000000"/>
      </a:dk1>
      <a:lt1>
        <a:srgbClr val="FFFFFF"/>
      </a:lt1>
      <a:dk2>
        <a:srgbClr val="5C6E95"/>
      </a:dk2>
      <a:lt2>
        <a:srgbClr val="ACB4C2"/>
      </a:lt2>
      <a:accent1>
        <a:srgbClr val="667E50"/>
      </a:accent1>
      <a:accent2>
        <a:srgbClr val="CFBF73"/>
      </a:accent2>
      <a:accent3>
        <a:srgbClr val="8C7C82"/>
      </a:accent3>
      <a:accent4>
        <a:srgbClr val="9ABF87"/>
      </a:accent4>
      <a:accent5>
        <a:srgbClr val="CF9462"/>
      </a:accent5>
      <a:accent6>
        <a:srgbClr val="A25642"/>
      </a:accent6>
      <a:hlink>
        <a:srgbClr val="5173A5"/>
      </a:hlink>
      <a:folHlink>
        <a:srgbClr val="68728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608</Words>
  <Application>Microsoft Office PowerPoint</Application>
  <PresentationFormat>On-screen Show (16:9)</PresentationFormat>
  <Paragraphs>119</Paragraphs>
  <Slides>19</Slides>
  <Notes>19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spotlight</vt:lpstr>
      <vt:lpstr>Jeopardy</vt:lpstr>
      <vt:lpstr>Slide 1</vt:lpstr>
      <vt:lpstr>Types of personal computers</vt:lpstr>
      <vt:lpstr>Input devices</vt:lpstr>
      <vt:lpstr>Four Major Functions of the Computer</vt:lpstr>
      <vt:lpstr>Mainframe</vt:lpstr>
      <vt:lpstr>Data</vt:lpstr>
      <vt:lpstr>Byte</vt:lpstr>
      <vt:lpstr>RAM</vt:lpstr>
      <vt:lpstr>CPU</vt:lpstr>
      <vt:lpstr>LCD</vt:lpstr>
      <vt:lpstr>Facebook</vt:lpstr>
      <vt:lpstr>Podcast</vt:lpstr>
      <vt:lpstr>Bonus Question</vt:lpstr>
      <vt:lpstr>Cybercrime</vt:lpstr>
      <vt:lpstr>Information</vt:lpstr>
      <vt:lpstr>Bonus Question</vt:lpstr>
      <vt:lpstr>Smart phone</vt:lpstr>
      <vt:lpstr>Flashdrive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Jeopardy</dc:title>
  <cp:lastModifiedBy>NHBOE</cp:lastModifiedBy>
  <cp:revision>1</cp:revision>
  <dcterms:modified xsi:type="dcterms:W3CDTF">2014-10-20T12:34:17Z</dcterms:modified>
</cp:coreProperties>
</file>